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0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0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44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20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83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8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80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6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5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1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4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5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3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1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6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70E586-8BA1-4809-BBA0-9A329D3245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84E429-DFD9-45B7-A1CE-691AEDBB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94178" y="4593021"/>
            <a:ext cx="4393325" cy="18093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</a:p>
          <a:p>
            <a:pPr algn="l" eaLnBrk="1" hangingPunct="1">
              <a:defRPr/>
            </a:pP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</a:p>
          <a:p>
            <a:pPr algn="l" eaLnBrk="1" hangingPunct="1">
              <a:defRPr/>
            </a:pP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</p:txBody>
      </p:sp>
    </p:spTree>
    <p:extLst>
      <p:ext uri="{BB962C8B-B14F-4D97-AF65-F5344CB8AC3E}">
        <p14:creationId xmlns:p14="http://schemas.microsoft.com/office/powerpoint/2010/main" val="2512295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8683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Blood agar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835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Microscopic-"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Medusa head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" or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"Comet tail".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133600"/>
            <a:ext cx="36576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Incubated overnight at 35ºC without carbon dioxide</a:t>
            </a:r>
          </a:p>
          <a:p>
            <a:pPr fontAlgn="t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Non-hemolytic, non-pigmented, dry ground glass surface, edge irregular with comma projections, “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Medusa Head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3" name="Picture 6" descr="C:\Users\Dept.Of Pathology\Desktop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0"/>
            <a:ext cx="3733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38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Gelatin stab agar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Inverted fir tree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Liquifaction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gelatin more on surface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200400"/>
            <a:ext cx="11430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1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PLET MEDIA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Polymyxin,lysozyme,EDTA,thallous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acetate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selective media-  small smooth colonies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Mucoid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colonies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82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</a:rPr>
              <a:t>M’Fadyeans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 reaction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4683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identify the capsular materials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films containing bacteria – stained with  poly chrome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blue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Amorphous purplish material is noticed around the bacteria.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66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Resistance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Vegetative – moist heat at 60ºC – 30 min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heat spores- 150ºC -60min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Wool-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duckering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2% formaldehyde at 30 -40ºC – 20 min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Animal hair – 0.25% formaldehyde at 60ºC – 6hrs</a:t>
            </a:r>
          </a:p>
          <a:p>
            <a:pPr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7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944562"/>
          </a:xfrm>
        </p:spPr>
        <p:txBody>
          <a:bodyPr/>
          <a:lstStyle/>
          <a:p>
            <a:pPr>
              <a:defRPr/>
            </a:pPr>
            <a:r>
              <a:rPr lang="en-US" sz="4000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7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Capsular Polypeptide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Interferes with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phagocytosis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Polysaccharide Somatic Antigen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Antiboby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production – not effective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Complex Protein Toxin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toxin is responsible for signs and symptoms characteristic of anthrax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the toxin in tissue and its effect on the central nervous system results in death by respiratory failure and anoxia.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8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TOXINS</a:t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9325"/>
          </a:xfrm>
        </p:spPr>
        <p:txBody>
          <a:bodyPr/>
          <a:lstStyle/>
          <a:p>
            <a:pPr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 –protective Ag  factor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binds on receptors on target cells, helps in entering the cells.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OF/EF-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factor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adenylate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activation leading to intracellular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LF- lethal factor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leads to death of cell –cleaving host cell MAPK  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mitogen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activated protein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118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diseases</a:t>
            </a:r>
            <a:endParaRPr lang="en-US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76401"/>
            <a:ext cx="7620000" cy="44116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Inhalation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Inoculation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Ingestion meat</a:t>
            </a:r>
          </a:p>
          <a:p>
            <a:pPr lvl="1" eaLnBrk="1" hangingPunct="1">
              <a:defRPr/>
            </a:pP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50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forms: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Most common form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acquired through a cut or abrasion of the skin, which comes into contact with spores from the soil or a contaminated animal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Inhalation-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acquired by the inhalation of spore-containing dust where animal hair or hides are handled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Intestinal-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consumption of contaminated meat</a:t>
            </a:r>
          </a:p>
          <a:p>
            <a:pPr lvl="1" eaLnBrk="1" hangingPunct="1">
              <a:defRPr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57470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543800" cy="1036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Anthrax</a:t>
            </a:r>
            <a:r>
              <a:rPr lang="en-US" sz="36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9325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 porters disease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Enters thru cut or abrasion.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-Spores germinate, vegetative cells multiply and a lesion, a painless ulcer (1-3 cm) with black necrotic center-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Malignant pustule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develops at the site of infection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3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Clinically important Gram positive bacilli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Clostridium</a:t>
            </a:r>
          </a:p>
          <a:p>
            <a:pPr marL="342900" lvl="1" indent="-342900">
              <a:buClr>
                <a:schemeClr val="tx2"/>
              </a:buClr>
              <a:defRPr/>
            </a:pP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Corynebacterium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200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9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543800" cy="1036638"/>
          </a:xfrm>
        </p:spPr>
        <p:txBody>
          <a:bodyPr/>
          <a:lstStyle/>
          <a:p>
            <a:pPr lvl="1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Anthrax</a:t>
            </a:r>
            <a:r>
              <a:rPr lang="en-US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7925"/>
          </a:xfrm>
        </p:spPr>
        <p:txBody>
          <a:bodyPr>
            <a:normAutofit fontScale="92500" lnSpcReduction="20000"/>
          </a:bodyPr>
          <a:lstStyle/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to 5 days after contact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Small,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pruritic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non-painful papule at inoculation site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Papule develops into hemorrhagic vesicle &amp; ruptures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Slow-healing painless ulcer covered with black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eschar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surrounded by edema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 may spread to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lymphatics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w/ local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adenopathy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Septicemia may develop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1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4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Anthrax</a:t>
            </a:r>
            <a:endParaRPr lang="en-US" dirty="0"/>
          </a:p>
        </p:txBody>
      </p:sp>
      <p:pic>
        <p:nvPicPr>
          <p:cNvPr id="23555" name="Picture 5" descr="C:\Users\Dept.Of Pathology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4876800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903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Gastrointestinal Anthrax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</a:t>
            </a: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Digesting undercooked meat containing spores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Spores are consumed after eating undercooked meat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digestive tract        germinate and produce bacteria              release exotoxins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degrading intestinal walls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bacteria to spread directly into the bloodstream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05400" y="29718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810000" y="3429000"/>
            <a:ext cx="762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248400" y="3733800"/>
            <a:ext cx="4603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096000" y="4724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5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>
                <a:solidFill>
                  <a:srgbClr val="7030A0"/>
                </a:solidFill>
              </a:rPr>
              <a:t/>
            </a:r>
            <a:br>
              <a:rPr lang="en-US" sz="3600" u="sng">
                <a:solidFill>
                  <a:srgbClr val="7030A0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181600"/>
          </a:xfrm>
        </p:spPr>
        <p:txBody>
          <a:bodyPr/>
          <a:lstStyle/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25% to 60% mortality rate-100% fatal </a:t>
            </a:r>
          </a:p>
          <a:p>
            <a:pPr marL="854075" lvl="1" indent="-388938">
              <a:buNone/>
              <a:defRPr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Presentation</a:t>
            </a: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Abdominal pain </a:t>
            </a: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Inflammation of the intestinal tract, nausea, loss of appetite, vomiting, severe diarrhea</a:t>
            </a: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Hemorrhagic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bacilli 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gainsentry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into  the circulation - lead to a life threatening toxemia</a:t>
            </a:r>
          </a:p>
          <a:p>
            <a:pPr marL="854075" lvl="1" indent="-388938">
              <a:buNone/>
              <a:defRPr/>
            </a:pP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Paracentesis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fluid may reveal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gram+ve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27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Inhalation/pulmonary Anthrax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 sorters disease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 of spores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presentation mimics an influenza-like illness, with fever, malaise, and cough, progress to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 and ultimate respiratory collapse, 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96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Inhalation/pulmonary Anthrax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6069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spores are inhaled</a:t>
            </a:r>
          </a:p>
          <a:p>
            <a:pPr>
              <a:buFont typeface="Wingdings" panose="05000000000000000000" pitchFamily="2" charset="2"/>
              <a:buNone/>
            </a:pPr>
            <a:endParaRPr lang="en-US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lodge in the alveolar spaces</a:t>
            </a:r>
          </a:p>
          <a:p>
            <a:pPr>
              <a:buFont typeface="Wingdings" panose="05000000000000000000" pitchFamily="2" charset="2"/>
              <a:buNone/>
            </a:pPr>
            <a:endParaRPr lang="en-US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Alveolar macrophages engulf the spores.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Spores germinate within macrophages </a:t>
            </a:r>
          </a:p>
          <a:p>
            <a:pPr>
              <a:buFont typeface="Wingdings" panose="05000000000000000000" pitchFamily="2" charset="2"/>
              <a:buNone/>
            </a:pPr>
            <a:endParaRPr lang="en-US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 proceed to lymph nodes        spread into bloodstream             begin to release the exotoxins</a:t>
            </a:r>
          </a:p>
        </p:txBody>
      </p:sp>
      <p:sp>
        <p:nvSpPr>
          <p:cNvPr id="4" name="Down Arrow 3"/>
          <p:cNvSpPr/>
          <p:nvPr/>
        </p:nvSpPr>
        <p:spPr>
          <a:xfrm>
            <a:off x="5715000" y="20574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15000" y="31242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15000" y="41148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715000" y="51816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239000" y="5867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91000" y="6324600"/>
            <a:ext cx="914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42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Inhalation Anthrax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symptoms: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sore throat, mild fever, muscle aches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difficulty breathing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Septic shock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meningitis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 failure resulting in death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3604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Samples are collected depending on the site affected: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Swab samples from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cutaneous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lesions 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and blood cultures.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Sputum and blood for pulmonary anthrax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Gastric aspirate, feces and blood for enteric anthrax.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stain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Serological – Ag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demostration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3200" dirty="0"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3200" dirty="0"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3200" dirty="0"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546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8600"/>
            <a:ext cx="8766175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ANTHRACOID BACILLI/PSEUDO ANTHRAX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136776" y="1600200"/>
            <a:ext cx="7921625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pathogenic aerobic spore bearing bacilli resembling B.anthrax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cereus- 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subtilis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B.coagulans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B.steatothermophilus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B.licheniformis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B.thuringiensis </a:t>
            </a:r>
          </a:p>
          <a:p>
            <a:endParaRPr lang="en-US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73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7030A0"/>
                </a:solidFill>
              </a:rPr>
              <a:t>               BACILLUS CEREUS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1" y="1600200"/>
            <a:ext cx="876617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x 3-4 µm, rod shaped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Large, motile, saprophytic  bacillus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resistant spores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foodborne illness,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"Fried Rice Syndrome"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  <p:pic>
        <p:nvPicPr>
          <p:cNvPr id="31748" name="Picture 5" descr="C:\Users\Dept.Of Pathology\Desktop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581400"/>
            <a:ext cx="37623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5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 forming</a:t>
            </a:r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Bacillus</a:t>
            </a:r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Clostridium</a:t>
            </a:r>
          </a:p>
          <a:p>
            <a:pPr marL="533400" indent="-533400">
              <a:buNone/>
              <a:defRPr/>
            </a:pP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spore forming</a:t>
            </a:r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Corynebacterium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1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Cultural characteristics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SHEEP BLOOD AGAR.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Large colonies are surroundend by a wide zone of beta-hemolysis hemolysis</a:t>
            </a:r>
          </a:p>
        </p:txBody>
      </p:sp>
      <p:pic>
        <p:nvPicPr>
          <p:cNvPr id="32772" name="Picture 5" descr="C:\Users\Dept.Of Pathology\Desktop\download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05200"/>
            <a:ext cx="457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022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Bicarbonate agar (left) and blood agar (right) plate cultures of </a:t>
            </a:r>
            <a:r>
              <a:rPr lang="en-US" sz="32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cereus</a:t>
            </a:r>
            <a:endParaRPr lang="en-US" sz="32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5" name="Picture 2" descr="C:\Users\Dept.Of Pathology\Desktop\cereus_mediu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920" y="2667000"/>
            <a:ext cx="3193498" cy="3124200"/>
          </a:xfrm>
        </p:spPr>
      </p:pic>
    </p:spTree>
    <p:extLst>
      <p:ext uri="{BB962C8B-B14F-4D97-AF65-F5344CB8AC3E}">
        <p14:creationId xmlns:p14="http://schemas.microsoft.com/office/powerpoint/2010/main" val="2238524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7030A0"/>
                </a:solidFill>
              </a:rPr>
              <a:t>BACILLUS CEREUS </a:t>
            </a:r>
            <a:r>
              <a:rPr lang="en-US" smtClean="0">
                <a:solidFill>
                  <a:srgbClr val="7030A0"/>
                </a:solidFill>
              </a:rPr>
              <a:t>AGAR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1" y="1600200"/>
            <a:ext cx="8766175" cy="4495800"/>
          </a:xfrm>
        </p:spPr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used for the detection and enumeration of spores and vegetative forms of 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cereus 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food products</a:t>
            </a:r>
          </a:p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5mm in diameter and   have a distinctive peacock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blue colour surrounded   by a egg yolk  precipitate of the same  colour.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3968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Virulence and Pathogenicity: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524001" y="1600200"/>
            <a:ext cx="8766175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ability to form endospores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Cereolysin- haemolysin</a:t>
            </a:r>
          </a:p>
          <a:p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phospholipase C group of enzymes – acts on  phospholipase C &amp; sphingomyelin of cell membranes.</a:t>
            </a:r>
          </a:p>
          <a:p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Toxins -  enterotoxins and emetic toxins. 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723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Toxins 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b="1">
                <a:solidFill>
                  <a:srgbClr val="7030A0"/>
                </a:solidFill>
              </a:rPr>
              <a:t>   Enterotoxin</a:t>
            </a:r>
            <a:r>
              <a:rPr lang="en-US">
                <a:solidFill>
                  <a:srgbClr val="7030A0"/>
                </a:solidFill>
              </a:rPr>
              <a:t> - 38000-46000 daltons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mucosal damage, fluid accumulation.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 Heat labile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 </a:t>
            </a:r>
            <a:r>
              <a:rPr lang="en-US" b="1">
                <a:solidFill>
                  <a:srgbClr val="7030A0"/>
                </a:solidFill>
              </a:rPr>
              <a:t>Emetic toxin/</a:t>
            </a:r>
            <a:r>
              <a:rPr lang="en-US" i="1">
                <a:solidFill>
                  <a:srgbClr val="7030A0"/>
                </a:solidFill>
              </a:rPr>
              <a:t> </a:t>
            </a:r>
            <a:r>
              <a:rPr lang="en-US" b="1" i="1">
                <a:solidFill>
                  <a:srgbClr val="7030A0"/>
                </a:solidFill>
              </a:rPr>
              <a:t>cereulide</a:t>
            </a:r>
            <a:r>
              <a:rPr lang="en-US" b="1">
                <a:solidFill>
                  <a:srgbClr val="7030A0"/>
                </a:solidFill>
              </a:rPr>
              <a:t> </a:t>
            </a:r>
            <a:r>
              <a:rPr lang="en-US">
                <a:solidFill>
                  <a:srgbClr val="7030A0"/>
                </a:solidFill>
              </a:rPr>
              <a:t>–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 Pre formed  heat and acid stable 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i="1">
                <a:solidFill>
                  <a:srgbClr val="7030A0"/>
                </a:solidFill>
              </a:rPr>
              <a:t>     effects the </a:t>
            </a:r>
            <a:r>
              <a:rPr lang="en-US">
                <a:solidFill>
                  <a:srgbClr val="7030A0"/>
                </a:solidFill>
              </a:rPr>
              <a:t>potassium ion channel that alters the cell membrane permeability of nerve cells or activate serotonin receptors,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leading to increased afferent vagus nerve stimulation</a:t>
            </a:r>
          </a:p>
        </p:txBody>
      </p:sp>
    </p:spTree>
    <p:extLst>
      <p:ext uri="{BB962C8B-B14F-4D97-AF65-F5344CB8AC3E}">
        <p14:creationId xmlns:p14="http://schemas.microsoft.com/office/powerpoint/2010/main" val="2605899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304800"/>
            <a:ext cx="8153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7030A0"/>
                </a:solidFill>
              </a:rPr>
              <a:t>Reproduction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5064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30 °C (86 °F), a population of 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cereus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can double in as little as 20 minutes or as long as 3 hours, depending on the food product.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3032126"/>
          <a:ext cx="8077200" cy="34639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111">
                <a:tc>
                  <a:txBody>
                    <a:bodyPr/>
                    <a:lstStyle/>
                    <a:p>
                      <a:r>
                        <a:rPr kumimoji="0" lang="en-US" sz="2400" kern="1200" dirty="0" smtClean="0"/>
                        <a:t>          Food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/>
                        <a:t>Minutes to double, 30 °C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/>
                        <a:t>Hours to multiply by 1,000,000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2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Milk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20–36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6.6 - 12</a:t>
                      </a: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2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Cooked rice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26–31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8.6 - 10.3</a:t>
                      </a: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2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Infant formula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56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18.6</a:t>
                      </a: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701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1020762"/>
          </a:xfrm>
        </p:spPr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poisoning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cereus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endospores are able to withstand relatively high temperatures, broad pH ranges, and a salt concentration of up to a 10%.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vegetative form starts growing when cooked food is exposed to warm temperatures over a prolonged period of time.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threshold number of 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cereus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around 106 colony forming units (CFU) per gram of food ingested </a:t>
            </a:r>
          </a:p>
        </p:txBody>
      </p:sp>
    </p:spTree>
    <p:extLst>
      <p:ext uri="{BB962C8B-B14F-4D97-AF65-F5344CB8AC3E}">
        <p14:creationId xmlns:p14="http://schemas.microsoft.com/office/powerpoint/2010/main" val="3440375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Pathogenesis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9154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Cooking temperatures less than or equal to 100 °C allows some spores to survive.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when food is then improperly refrigerated, allowing the endospores to germinate.</a:t>
            </a:r>
            <a:endParaRPr lang="en-US" u="sng" baseline="3000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Germination and growth generally occurs between 10–50 °C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growth results in production of enterotoxins,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ingestion leads to two types of illness, diarrheal and emetic syndrome.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82805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1096962"/>
          </a:xfrm>
        </p:spPr>
        <p:txBody>
          <a:bodyPr/>
          <a:lstStyle/>
          <a:p>
            <a:r>
              <a:rPr lang="en-US" sz="2800">
                <a:solidFill>
                  <a:srgbClr val="7030A0"/>
                </a:solidFill>
              </a:rPr>
              <a:t>Food poisoning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93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Gastroenteritis- diarrhoeal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borne infection  heat labile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and vegetables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causes watery diarrhea, abdominal cramps, and pain. The symptoms can begin 6 to 15 hours after eating contaminated food. Last for 20-36 hrs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Emetic form.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intoxication  - heat stable -  Rice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causes nausea and vomiting that begins ½ hour to 6 hours after eating the contaminated food.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last for 8-10 hours.</a:t>
            </a:r>
          </a:p>
        </p:txBody>
      </p:sp>
    </p:spTree>
    <p:extLst>
      <p:ext uri="{BB962C8B-B14F-4D97-AF65-F5344CB8AC3E}">
        <p14:creationId xmlns:p14="http://schemas.microsoft.com/office/powerpoint/2010/main" val="4243956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Other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Chronic skin infections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Ocular infection – post traumatic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ophthalmitis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Meningitis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0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cereus</a:t>
            </a:r>
          </a:p>
          <a:p>
            <a:pPr>
              <a:lnSpc>
                <a:spcPct val="90000"/>
              </a:lnSpc>
              <a:defRPr/>
            </a:pP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subtilis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895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HM003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203358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solidFill>
                  <a:srgbClr val="7030A0"/>
                </a:solidFill>
              </a:rPr>
              <a:t>Demonstation of large number of bacilli in food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18549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543800" cy="8382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Ospe 1</a:t>
            </a:r>
            <a:r>
              <a:rPr lang="en-US" smtClean="0"/>
              <a:t> 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79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5 year boy was brought to outpatient department complaining of fever and sore throat. On examination his temp. was 38.5°C, the tonsil area and pharynx were obviously inflammed with some foci of pus.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done?</a:t>
            </a:r>
          </a:p>
        </p:txBody>
      </p:sp>
    </p:spTree>
    <p:extLst>
      <p:ext uri="{BB962C8B-B14F-4D97-AF65-F5344CB8AC3E}">
        <p14:creationId xmlns:p14="http://schemas.microsoft.com/office/powerpoint/2010/main" val="3026575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Osce -2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676400" y="1719263"/>
            <a:ext cx="8534400" cy="4411662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28 Year Old Female after an accident ,presented with a sudden onset of fever, right sided chest pain and productive cough of purulent sputum. 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examination her temperature was 39 °C. 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Rhonci and dullness on the right side of the chest X-ray showed massive consolidation on the right side of the chest.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done?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</a:t>
            </a:r>
          </a:p>
        </p:txBody>
      </p:sp>
    </p:spTree>
    <p:extLst>
      <p:ext uri="{BB962C8B-B14F-4D97-AF65-F5344CB8AC3E}">
        <p14:creationId xmlns:p14="http://schemas.microsoft.com/office/powerpoint/2010/main" val="26819211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Osce -3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5 year-old boy attended to the OP complaining of sore throat , fever (38.5°C), and a noticed pharyngeal pseudomembrane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 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 ?</a:t>
            </a:r>
          </a:p>
        </p:txBody>
      </p:sp>
    </p:spTree>
    <p:extLst>
      <p:ext uri="{BB962C8B-B14F-4D97-AF65-F5344CB8AC3E}">
        <p14:creationId xmlns:p14="http://schemas.microsoft.com/office/powerpoint/2010/main" val="1328958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commons.wikimedia.org</a:t>
            </a:r>
          </a:p>
          <a:p>
            <a:r>
              <a:rPr lang="en-US" sz="3200"/>
              <a:t>en.wikipedia.org</a:t>
            </a:r>
          </a:p>
          <a:p>
            <a:r>
              <a:rPr lang="en-US" sz="3200">
                <a:cs typeface="Arial" panose="020B0604020202020204" pitchFamily="34" charset="0"/>
              </a:rPr>
              <a:t>Text Book of Microbiology-Anandanarayanan</a:t>
            </a:r>
          </a:p>
        </p:txBody>
      </p:sp>
    </p:spTree>
    <p:extLst>
      <p:ext uri="{BB962C8B-B14F-4D97-AF65-F5344CB8AC3E}">
        <p14:creationId xmlns:p14="http://schemas.microsoft.com/office/powerpoint/2010/main" val="48072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+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 </a:t>
            </a:r>
          </a:p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Aerobic bacilli forming heat resistant spores</a:t>
            </a:r>
          </a:p>
          <a:p>
            <a:pPr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Peritrichate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flagella ,</a:t>
            </a:r>
          </a:p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motile- except B anthrax</a:t>
            </a:r>
          </a:p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Facultative intracellular 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7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>
                <a:solidFill>
                  <a:srgbClr val="7030A0"/>
                </a:solidFill>
              </a:rPr>
              <a:t>Bacillus anthracis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Koch-1876 isolated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4-8x1-1.5</a:t>
            </a: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m,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or paired 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Encapsulated,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bamboo stick -arrangement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Non-motile ,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Spores are oval and  central .</a:t>
            </a:r>
            <a:endParaRPr lang="en-GB" sz="4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Spores are formed in culture, dead animal's tissue not in  the blood of infected animals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29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Morphology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5" descr="C:\Users\Dept.Of Pathology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533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0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Culture</a:t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403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12 -45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ºC , pH- 7-7.4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Sporulation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-25- 30ºC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On nutrient agar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Grey,granular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2-3 mm,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irregular finger like edge.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2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Blood 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have irregular borders and are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non-hemolytic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Frosted glass appearance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11268" name="Picture 5" descr="C:\Users\Dept.Of Pathology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81401"/>
            <a:ext cx="3429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527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</TotalTime>
  <Words>1307</Words>
  <Application>Microsoft Office PowerPoint</Application>
  <PresentationFormat>Widescreen</PresentationFormat>
  <Paragraphs>254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Arial Narrow</vt:lpstr>
      <vt:lpstr>Calibri</vt:lpstr>
      <vt:lpstr>Corbel</vt:lpstr>
      <vt:lpstr>Symbol</vt:lpstr>
      <vt:lpstr>Times New Roman</vt:lpstr>
      <vt:lpstr>Wingdings</vt:lpstr>
      <vt:lpstr>Parallax</vt:lpstr>
      <vt:lpstr>Bacillus Anthracis  </vt:lpstr>
      <vt:lpstr>Clinically important Gram positive bacilli</vt:lpstr>
      <vt:lpstr> </vt:lpstr>
      <vt:lpstr>BACILLUS </vt:lpstr>
      <vt:lpstr>Characteristics </vt:lpstr>
      <vt:lpstr>Bacillus anthracis</vt:lpstr>
      <vt:lpstr>Morphology </vt:lpstr>
      <vt:lpstr>Culture </vt:lpstr>
      <vt:lpstr>Blood agar</vt:lpstr>
      <vt:lpstr>Blood agar</vt:lpstr>
      <vt:lpstr>Gelatin stab agar </vt:lpstr>
      <vt:lpstr>PLET MEDIA</vt:lpstr>
      <vt:lpstr>M’Fadyeans  reaction </vt:lpstr>
      <vt:lpstr> Resistance</vt:lpstr>
      <vt:lpstr>Virulence</vt:lpstr>
      <vt:lpstr> TOXINS </vt:lpstr>
      <vt:lpstr>B. anthracis diseases</vt:lpstr>
      <vt:lpstr>Three forms: </vt:lpstr>
      <vt:lpstr>Cutaneous Anthrax </vt:lpstr>
      <vt:lpstr>Pathogenesis of Cutaneous Anthrax </vt:lpstr>
      <vt:lpstr>Cutaneous Anthrax</vt:lpstr>
      <vt:lpstr>Gastrointestinal Anthrax</vt:lpstr>
      <vt:lpstr> </vt:lpstr>
      <vt:lpstr>Inhalation/pulmonary Anthrax</vt:lpstr>
      <vt:lpstr>Inhalation/pulmonary Anthrax</vt:lpstr>
      <vt:lpstr>Symptoms of Inhalation Anthrax</vt:lpstr>
      <vt:lpstr>Lab diagnosis</vt:lpstr>
      <vt:lpstr>ANTHRACOID BACILLI/PSEUDO ANTHRAX</vt:lpstr>
      <vt:lpstr>               BACILLUS CEREUS</vt:lpstr>
      <vt:lpstr>Cultural characteristics</vt:lpstr>
      <vt:lpstr>Bicarbonate agar (left) and blood agar (right) plate cultures of Bacillus cereus</vt:lpstr>
      <vt:lpstr>BACILLUS CEREUS AGAR</vt:lpstr>
      <vt:lpstr>Virulence and Pathogenicity:</vt:lpstr>
      <vt:lpstr>Toxins </vt:lpstr>
      <vt:lpstr>Reproduction </vt:lpstr>
      <vt:lpstr>Food poisoning </vt:lpstr>
      <vt:lpstr>Pathogenesis</vt:lpstr>
      <vt:lpstr>Food poisoning </vt:lpstr>
      <vt:lpstr>Other manifestations</vt:lpstr>
      <vt:lpstr>PowerPoint Presentation</vt:lpstr>
      <vt:lpstr>Ospe 1 </vt:lpstr>
      <vt:lpstr>Osce -2</vt:lpstr>
      <vt:lpstr>Osce -3</vt:lpstr>
      <vt:lpstr>PowerPoint Presentation</vt:lpstr>
    </vt:vector>
  </TitlesOfParts>
  <Company>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 Positive Bacillus </dc:title>
  <dc:creator>COM-1</dc:creator>
  <cp:lastModifiedBy>Lib Lab One</cp:lastModifiedBy>
  <cp:revision>2</cp:revision>
  <dcterms:created xsi:type="dcterms:W3CDTF">2019-02-22T10:00:23Z</dcterms:created>
  <dcterms:modified xsi:type="dcterms:W3CDTF">2019-09-23T09:52:22Z</dcterms:modified>
</cp:coreProperties>
</file>